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801600" cy="9601200" type="A3"/>
  <p:notesSz cx="9939338" cy="14368463"/>
  <p:defaultTextStyle>
    <a:defPPr>
      <a:defRPr lang="ja-JP"/>
    </a:defPPr>
    <a:lvl1pPr marL="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266" autoAdjust="0"/>
    <p:restoredTop sz="89244" autoAdjust="0"/>
  </p:normalViewPr>
  <p:slideViewPr>
    <p:cSldViewPr>
      <p:cViewPr>
        <p:scale>
          <a:sx n="100" d="100"/>
          <a:sy n="100" d="100"/>
        </p:scale>
        <p:origin x="498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/>
          <a:lstStyle>
            <a:lvl1pPr algn="r">
              <a:defRPr sz="1700"/>
            </a:lvl1pPr>
          </a:lstStyle>
          <a:p>
            <a:fld id="{DC557C90-6974-4C56-994F-D5433223FD68}" type="datetimeFigureOut">
              <a:rPr kumimoji="1" lang="ja-JP" altLang="en-US" smtClean="0"/>
              <a:t>2017/2/15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077913"/>
            <a:ext cx="7183438" cy="5386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25" tIns="66363" rIns="132725" bIns="6636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934" y="6825021"/>
            <a:ext cx="7951470" cy="6465808"/>
          </a:xfrm>
          <a:prstGeom prst="rect">
            <a:avLst/>
          </a:prstGeom>
        </p:spPr>
        <p:txBody>
          <a:bodyPr vert="horz" lIns="132725" tIns="66363" rIns="132725" bIns="6636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13647547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992" y="13647547"/>
            <a:ext cx="4307047" cy="718423"/>
          </a:xfrm>
          <a:prstGeom prst="rect">
            <a:avLst/>
          </a:prstGeom>
        </p:spPr>
        <p:txBody>
          <a:bodyPr vert="horz" lIns="132725" tIns="66363" rIns="132725" bIns="66363" rtlCol="0" anchor="b"/>
          <a:lstStyle>
            <a:lvl1pPr algn="r">
              <a:defRPr sz="1700"/>
            </a:lvl1pPr>
          </a:lstStyle>
          <a:p>
            <a:fld id="{A5F72B5D-45E8-4C2E-B02D-A7FF4C20C5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682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72B5D-45E8-4C2E-B02D-A7FF4C20C58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407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72B5D-45E8-4C2E-B02D-A7FF4C20C58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975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D34F-80B5-4840-9210-004466828521}" type="datetimeFigureOut">
              <a:rPr kumimoji="1" lang="ja-JP" altLang="en-US" smtClean="0"/>
              <a:t>2017/2/15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C886-7680-4A6C-A10C-799AE8F36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764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D34F-80B5-4840-9210-004466828521}" type="datetimeFigureOut">
              <a:rPr kumimoji="1" lang="ja-JP" altLang="en-US" smtClean="0"/>
              <a:t>2017/2/15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C886-7680-4A6C-A10C-799AE8F36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64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D34F-80B5-4840-9210-004466828521}" type="datetimeFigureOut">
              <a:rPr kumimoji="1" lang="ja-JP" altLang="en-US" smtClean="0"/>
              <a:t>2017/2/15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C886-7680-4A6C-A10C-799AE8F36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68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D34F-80B5-4840-9210-004466828521}" type="datetimeFigureOut">
              <a:rPr kumimoji="1" lang="ja-JP" altLang="en-US" smtClean="0"/>
              <a:t>2017/2/15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C886-7680-4A6C-A10C-799AE8F36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388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D34F-80B5-4840-9210-004466828521}" type="datetimeFigureOut">
              <a:rPr kumimoji="1" lang="ja-JP" altLang="en-US" smtClean="0"/>
              <a:t>2017/2/15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C886-7680-4A6C-A10C-799AE8F36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98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D34F-80B5-4840-9210-004466828521}" type="datetimeFigureOut">
              <a:rPr kumimoji="1" lang="ja-JP" altLang="en-US" smtClean="0"/>
              <a:t>2017/2/15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C886-7680-4A6C-A10C-799AE8F36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6933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D34F-80B5-4840-9210-004466828521}" type="datetimeFigureOut">
              <a:rPr kumimoji="1" lang="ja-JP" altLang="en-US" smtClean="0"/>
              <a:t>2017/2/15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C886-7680-4A6C-A10C-799AE8F36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70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D34F-80B5-4840-9210-004466828521}" type="datetimeFigureOut">
              <a:rPr kumimoji="1" lang="ja-JP" altLang="en-US" smtClean="0"/>
              <a:t>2017/2/15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C886-7680-4A6C-A10C-799AE8F36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987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D34F-80B5-4840-9210-004466828521}" type="datetimeFigureOut">
              <a:rPr kumimoji="1" lang="ja-JP" altLang="en-US" smtClean="0"/>
              <a:t>2017/2/15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C886-7680-4A6C-A10C-799AE8F36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434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D34F-80B5-4840-9210-004466828521}" type="datetimeFigureOut">
              <a:rPr kumimoji="1" lang="ja-JP" altLang="en-US" smtClean="0"/>
              <a:t>2017/2/15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C886-7680-4A6C-A10C-799AE8F36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66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BD34F-80B5-4840-9210-004466828521}" type="datetimeFigureOut">
              <a:rPr kumimoji="1" lang="ja-JP" altLang="en-US" smtClean="0"/>
              <a:t>2017/2/15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6C886-7680-4A6C-A10C-799AE8F36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033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BD34F-80B5-4840-9210-004466828521}" type="datetimeFigureOut">
              <a:rPr kumimoji="1" lang="ja-JP" altLang="en-US" smtClean="0"/>
              <a:t>2017/2/15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6C886-7680-4A6C-A10C-799AE8F36C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583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6584057" y="1344215"/>
            <a:ext cx="61206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2000" dirty="0" smtClean="0">
                <a:solidFill>
                  <a:schemeClr val="bg1"/>
                </a:solidFill>
              </a:rPr>
              <a:t>Высочайший уровень качества и безопасности</a:t>
            </a:r>
          </a:p>
          <a:p>
            <a:endParaRPr kumimoji="1"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86736" y="1651991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2800" b="1" dirty="0" smtClean="0">
                <a:solidFill>
                  <a:schemeClr val="bg1"/>
                </a:solidFill>
              </a:rPr>
              <a:t>Тормозные колодки </a:t>
            </a:r>
            <a:r>
              <a:rPr lang="en-US" altLang="ja-JP" sz="2800" b="1" dirty="0" smtClean="0">
                <a:solidFill>
                  <a:schemeClr val="bg1"/>
                </a:solidFill>
              </a:rPr>
              <a:t>AKEBONO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28792" y="8473589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3200" b="1" dirty="0" smtClean="0">
                <a:solidFill>
                  <a:schemeClr val="bg1"/>
                </a:solidFill>
              </a:rPr>
              <a:t>Akebono Brake Industry Co., Ltd.</a:t>
            </a:r>
            <a:endParaRPr kumimoji="1" lang="ja-JP" alt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4136" y="542255"/>
            <a:ext cx="612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solidFill>
                  <a:srgbClr val="0070C0"/>
                </a:solidFill>
              </a:rPr>
              <a:t>Akebono Brake Industry Co., Ltd. —</a:t>
            </a:r>
            <a:r>
              <a:rPr lang="ru-RU" altLang="ja-JP" sz="1400" b="1" dirty="0" smtClean="0">
                <a:solidFill>
                  <a:srgbClr val="0070C0"/>
                </a:solidFill>
              </a:rPr>
              <a:t> компания основана в </a:t>
            </a:r>
            <a:r>
              <a:rPr lang="en-US" altLang="ja-JP" sz="1400" b="1" dirty="0" smtClean="0">
                <a:solidFill>
                  <a:srgbClr val="0070C0"/>
                </a:solidFill>
              </a:rPr>
              <a:t>1929</a:t>
            </a:r>
            <a:r>
              <a:rPr lang="ru-RU" altLang="ja-JP" sz="1400" b="1" dirty="0" smtClean="0">
                <a:solidFill>
                  <a:srgbClr val="0070C0"/>
                </a:solidFill>
              </a:rPr>
              <a:t> году</a:t>
            </a:r>
            <a:endParaRPr kumimoji="1" lang="ja-JP" altLang="en-US" sz="1400" b="1" dirty="0">
              <a:solidFill>
                <a:srgbClr val="0070C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9778" y="912168"/>
            <a:ext cx="5424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1200" dirty="0" smtClean="0"/>
              <a:t>Компания </a:t>
            </a:r>
            <a:r>
              <a:rPr lang="en-US" altLang="ja-JP" sz="1200" dirty="0" smtClean="0"/>
              <a:t>Akebono</a:t>
            </a:r>
            <a:r>
              <a:rPr lang="ru-RU" altLang="ja-JP" sz="1200" dirty="0" smtClean="0"/>
              <a:t>, основанная в 1929 году, была первым производителем тормозных </a:t>
            </a:r>
            <a:r>
              <a:rPr lang="ru-RU" altLang="ja-JP" sz="1200" dirty="0"/>
              <a:t>накладок </a:t>
            </a:r>
            <a:r>
              <a:rPr lang="ru-RU" altLang="ja-JP" sz="1200" dirty="0" smtClean="0"/>
              <a:t>в Японии на заре эры автомобилестроения. Сейчас это крупнейший конвейерный производитель тормозных систем для автомобилей, мототехники, тяжелой индустрии, скоростных поездов, итд. Производственные мощности, </a:t>
            </a:r>
            <a:r>
              <a:rPr lang="en-US" altLang="ja-JP" sz="1200" dirty="0" smtClean="0"/>
              <a:t>R&amp;D</a:t>
            </a:r>
            <a:r>
              <a:rPr lang="ru-RU" altLang="ja-JP" sz="1200" dirty="0" smtClean="0"/>
              <a:t> </a:t>
            </a:r>
            <a:r>
              <a:rPr lang="ru-RU" altLang="ja-JP" sz="1200" dirty="0"/>
              <a:t>(научно-исследовательские) </a:t>
            </a:r>
            <a:r>
              <a:rPr lang="ru-RU" altLang="ja-JP" sz="1200" dirty="0" smtClean="0"/>
              <a:t>центры находятся в 13-ти странах, персонал компании насчитывает более 9,000 человек. </a:t>
            </a:r>
            <a:endParaRPr lang="ru-RU" altLang="ja-JP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40808" y="3936504"/>
            <a:ext cx="22920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/>
              <a:t>: Akebono Group – </a:t>
            </a:r>
            <a:r>
              <a:rPr lang="ru-RU" altLang="ja-JP" sz="900" dirty="0" smtClean="0"/>
              <a:t>глобальное присутствие</a:t>
            </a:r>
            <a:endParaRPr kumimoji="1" lang="ja-JP" altLang="en-US" sz="9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84375" y="4620151"/>
            <a:ext cx="28803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/>
              <a:t>:</a:t>
            </a:r>
            <a:r>
              <a:rPr lang="ru-RU" altLang="ja-JP" sz="900" dirty="0" smtClean="0"/>
              <a:t> Центральный офис  </a:t>
            </a:r>
            <a:r>
              <a:rPr lang="en-US" altLang="ja-JP" sz="900" dirty="0" smtClean="0"/>
              <a:t>/ </a:t>
            </a:r>
            <a:r>
              <a:rPr lang="ru-RU" altLang="ja-JP" sz="900" dirty="0" smtClean="0"/>
              <a:t>Международная штаб-квартира</a:t>
            </a:r>
            <a:endParaRPr kumimoji="1" lang="ja-JP" altLang="en-US" sz="9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84376" y="4782384"/>
            <a:ext cx="22920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/>
              <a:t>: </a:t>
            </a:r>
            <a:r>
              <a:rPr lang="ru-RU" altLang="ja-JP" sz="900" dirty="0" smtClean="0"/>
              <a:t>Заводы</a:t>
            </a:r>
            <a:endParaRPr kumimoji="1" lang="ja-JP" altLang="en-US" sz="9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84376" y="4944616"/>
            <a:ext cx="22920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/>
              <a:t>: </a:t>
            </a:r>
            <a:r>
              <a:rPr lang="ru-RU" altLang="ja-JP" sz="900" dirty="0" smtClean="0"/>
              <a:t>Офисы продаж</a:t>
            </a:r>
            <a:endParaRPr kumimoji="1" lang="ja-JP" altLang="en-US" sz="9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08112" y="5736704"/>
            <a:ext cx="22920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900" dirty="0"/>
              <a:t>Международная штаб-квартира</a:t>
            </a:r>
            <a:endParaRPr kumimoji="1" lang="ja-JP" altLang="en-US" sz="9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28130" y="7104856"/>
            <a:ext cx="22920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/>
              <a:t>Ai-City </a:t>
            </a:r>
            <a:r>
              <a:rPr lang="en-US" altLang="ja-JP" sz="900" dirty="0" smtClean="0"/>
              <a:t>(</a:t>
            </a:r>
            <a:r>
              <a:rPr lang="ru-RU" altLang="ja-JP" sz="900" dirty="0" smtClean="0"/>
              <a:t>Центральный офис</a:t>
            </a:r>
            <a:r>
              <a:rPr lang="en-US" altLang="ja-JP" sz="900" dirty="0" smtClean="0"/>
              <a:t>)</a:t>
            </a:r>
            <a:endParaRPr kumimoji="1" lang="ja-JP" altLang="en-US" sz="9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4037" y="8273534"/>
            <a:ext cx="26521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 smtClean="0">
                <a:solidFill>
                  <a:srgbClr val="0070C0"/>
                </a:solidFill>
              </a:rPr>
              <a:t>Akebono Brake Industry Co., Ltd. </a:t>
            </a:r>
            <a:endParaRPr kumimoji="1" lang="ja-JP" altLang="en-US" sz="1050" b="1" dirty="0">
              <a:solidFill>
                <a:srgbClr val="0070C0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4037" y="8535144"/>
            <a:ext cx="250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800" b="1" dirty="0" smtClean="0"/>
              <a:t>Отдел афтермаркета</a:t>
            </a:r>
            <a:endParaRPr lang="en-US" altLang="ja-JP" sz="800" b="1" dirty="0" smtClean="0"/>
          </a:p>
          <a:p>
            <a:r>
              <a:rPr lang="en-US" altLang="ja-JP" sz="800" dirty="0" smtClean="0"/>
              <a:t>5-4-71 Higashi, </a:t>
            </a:r>
            <a:r>
              <a:rPr lang="en-US" altLang="ja-JP" sz="800" dirty="0" err="1" smtClean="0"/>
              <a:t>Hanyu</a:t>
            </a:r>
            <a:r>
              <a:rPr lang="en-US" altLang="ja-JP" sz="800" dirty="0" smtClean="0"/>
              <a:t>-City, Saitama 348-8508, Japan</a:t>
            </a:r>
          </a:p>
          <a:p>
            <a:r>
              <a:rPr lang="en-US" altLang="ja-JP" sz="800" dirty="0" smtClean="0"/>
              <a:t>T : +81 (0) 48-560-1514 F : +81 (0) 48-560-2896</a:t>
            </a:r>
            <a:endParaRPr kumimoji="1" lang="ja-JP" altLang="en-US" sz="8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08512" y="8027313"/>
            <a:ext cx="265211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900" b="1" dirty="0" smtClean="0">
                <a:solidFill>
                  <a:srgbClr val="0070C0"/>
                </a:solidFill>
              </a:rPr>
              <a:t>Для подробной информации </a:t>
            </a:r>
          </a:p>
          <a:p>
            <a:r>
              <a:rPr lang="ru-RU" altLang="ja-JP" sz="900" b="1" dirty="0" smtClean="0">
                <a:solidFill>
                  <a:srgbClr val="0070C0"/>
                </a:solidFill>
              </a:rPr>
              <a:t>откройте официальный сайт</a:t>
            </a:r>
            <a:endParaRPr lang="en-US" altLang="ja-JP" sz="900" b="1" dirty="0" smtClean="0">
              <a:solidFill>
                <a:srgbClr val="0070C0"/>
              </a:solidFill>
            </a:endParaRPr>
          </a:p>
          <a:p>
            <a:r>
              <a:rPr lang="en-US" altLang="ja-JP" sz="900" b="1" dirty="0" smtClean="0">
                <a:solidFill>
                  <a:srgbClr val="0070C0"/>
                </a:solidFill>
              </a:rPr>
              <a:t>www.akebono-brake.com</a:t>
            </a:r>
            <a:endParaRPr kumimoji="1" lang="ja-JP" altLang="en-US" sz="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6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36104" y="264095"/>
            <a:ext cx="12377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 smtClean="0">
                <a:solidFill>
                  <a:schemeClr val="bg1"/>
                </a:solidFill>
              </a:rPr>
              <a:t>Akebono, </a:t>
            </a:r>
            <a:r>
              <a:rPr lang="ru-RU" altLang="ja-JP" sz="2800" b="1" dirty="0" smtClean="0">
                <a:solidFill>
                  <a:schemeClr val="bg1"/>
                </a:solidFill>
              </a:rPr>
              <a:t>эксперты фрикционных разработок</a:t>
            </a:r>
            <a:endParaRPr kumimoji="1" lang="ja-JP" alt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6438" y="1221047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900" dirty="0" smtClean="0"/>
              <a:t>Новейшие разработки, постоянное совершенствование технологии производства позволили компании </a:t>
            </a:r>
            <a:r>
              <a:rPr lang="en-US" altLang="ja-JP" sz="900" dirty="0" smtClean="0"/>
              <a:t>Akebono Brake </a:t>
            </a:r>
            <a:r>
              <a:rPr lang="ru-RU" altLang="ja-JP" sz="900" dirty="0" smtClean="0"/>
              <a:t>стать лидирующим конвейерным поставщиков для японских и мировых автоконцернов.  </a:t>
            </a:r>
            <a:r>
              <a:rPr lang="ru-RU" altLang="ja-JP" sz="900" dirty="0" smtClean="0"/>
              <a:t>Акебоно </a:t>
            </a:r>
            <a:r>
              <a:rPr lang="ru-RU" altLang="ja-JP" sz="900" dirty="0" smtClean="0"/>
              <a:t>-  лидер по поставкам тормозных колодок в Японии, их продукция отличается высокой эффективностью торможения, низким уровнем шума и пыли. </a:t>
            </a:r>
            <a:endParaRPr lang="en-US" altLang="ja-JP" sz="900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51793" y="2010149"/>
            <a:ext cx="1872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800" dirty="0" smtClean="0"/>
              <a:t>В зависимости от параметров автомобиля используется смесь из более 20-ти видов сырья</a:t>
            </a:r>
            <a:r>
              <a:rPr lang="en-US" altLang="ja-JP" sz="800" dirty="0" smtClean="0"/>
              <a:t>.</a:t>
            </a:r>
            <a:r>
              <a:rPr lang="ru-RU" altLang="ja-JP" sz="800" dirty="0" smtClean="0"/>
              <a:t> Керамический состав Акебоно соответствует ОЕМ стандартам и подходит для любых условий эксплуатации автомобиля</a:t>
            </a:r>
            <a:endParaRPr lang="en-US" altLang="ja-JP" sz="8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96544" y="159217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1000" b="1" dirty="0" smtClean="0"/>
              <a:t>Индивидуальный подбор  формулы фрикциона</a:t>
            </a:r>
            <a:endParaRPr lang="en-US" altLang="ja-JP" sz="10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327" y="4728591"/>
            <a:ext cx="2180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800" dirty="0" smtClean="0"/>
              <a:t>Материал стали, размеры и допуски соответствуют ОЕМ стандртам, это обеспечивает меньший износ, плавный ход в суппорте и минимизирует уровень шума</a:t>
            </a:r>
            <a:endParaRPr lang="en-US" altLang="ja-JP" sz="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-64618" y="4134091"/>
            <a:ext cx="21669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1000" b="1" dirty="0" smtClean="0"/>
              <a:t>Высокопрецизионное исполнение металлической пластины основания</a:t>
            </a:r>
            <a:endParaRPr lang="en-US" altLang="ja-JP" sz="1000" b="1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92488" y="6024736"/>
            <a:ext cx="2487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800" dirty="0" smtClean="0"/>
              <a:t>Дизайн поверхности фрикциона разрабатывается под каждый конкретный автомобиль, это помогает снизить </a:t>
            </a:r>
            <a:r>
              <a:rPr lang="en-US" altLang="ja-JP" sz="800" dirty="0" smtClean="0"/>
              <a:t>NVH </a:t>
            </a:r>
            <a:r>
              <a:rPr lang="ru-RU" altLang="ja-JP" sz="800" dirty="0" smtClean="0"/>
              <a:t>и избежать появления трещин при перегреве</a:t>
            </a:r>
            <a:endParaRPr lang="en-US" altLang="ja-JP" sz="800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54296" y="5529878"/>
            <a:ext cx="2705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1000" b="1" dirty="0" smtClean="0"/>
              <a:t>Дизайн боковых и поперечных срезов для контроля </a:t>
            </a:r>
            <a:r>
              <a:rPr lang="en-US" altLang="ja-JP" sz="1000" b="1" dirty="0" smtClean="0"/>
              <a:t>NVH*</a:t>
            </a:r>
            <a:r>
              <a:rPr lang="ru-RU" altLang="ja-JP" sz="1000" b="1" dirty="0" smtClean="0"/>
              <a:t> (шума, вибрации, жесткости)</a:t>
            </a:r>
            <a:endParaRPr lang="en-US" altLang="ja-JP" sz="1000" b="1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782" y="5577314"/>
            <a:ext cx="2787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dirty="0" smtClean="0"/>
              <a:t>Akebono </a:t>
            </a:r>
            <a:r>
              <a:rPr lang="ru-RU" altLang="ja-JP" sz="800" dirty="0" smtClean="0"/>
              <a:t>советуют </a:t>
            </a:r>
            <a:r>
              <a:rPr lang="ru-RU" altLang="ja-JP" sz="800" dirty="0" smtClean="0"/>
              <a:t>менять колодки </a:t>
            </a:r>
            <a:r>
              <a:rPr lang="ru-RU" altLang="ja-JP" sz="800" dirty="0" smtClean="0"/>
              <a:t>при уменьшении фрикционного слоя до 4-х мм. Дальнейшее использование может привести к повреждению тормозного диска. </a:t>
            </a:r>
            <a:r>
              <a:rPr lang="ru-RU" altLang="ja-JP" sz="800" dirty="0" smtClean="0"/>
              <a:t>Также рекомендуются </a:t>
            </a:r>
            <a:r>
              <a:rPr lang="ru-RU" altLang="ja-JP" sz="800" dirty="0" smtClean="0"/>
              <a:t>регулярно проводить осмотр тормозных узлов и колодок для повышения безопасности.</a:t>
            </a:r>
            <a:endParaRPr lang="en-US" altLang="ja-JP" sz="8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581902" y="6679169"/>
            <a:ext cx="25922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 smtClean="0"/>
              <a:t>*NVH: Noise, Vibration and Harshness – </a:t>
            </a:r>
            <a:r>
              <a:rPr lang="ru-RU" altLang="ja-JP" sz="700" dirty="0" smtClean="0"/>
              <a:t>шум, вибрация, жесткость. </a:t>
            </a:r>
            <a:r>
              <a:rPr lang="en-US" altLang="ja-JP" sz="700" dirty="0" smtClean="0"/>
              <a:t>Akebono</a:t>
            </a:r>
            <a:r>
              <a:rPr lang="ru-RU" altLang="ja-JP" sz="700" dirty="0" smtClean="0"/>
              <a:t>, как оем поставщик, при разработке фрикционных материалов стремится снизись негативное влияние подобных факторов  и повысить комфорт, управляемость автомобиля. </a:t>
            </a:r>
            <a:endParaRPr lang="en-US" altLang="ja-JP" sz="7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4971" y="5442828"/>
            <a:ext cx="2340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800" b="1" dirty="0" smtClean="0">
                <a:solidFill>
                  <a:srgbClr val="0070C0"/>
                </a:solidFill>
              </a:rPr>
              <a:t>Замена тормозных колодок</a:t>
            </a:r>
            <a:endParaRPr lang="en-US" altLang="ja-JP" sz="800" b="1" dirty="0" smtClean="0">
              <a:solidFill>
                <a:srgbClr val="0070C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72208" y="6238139"/>
            <a:ext cx="12961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600" dirty="0" smtClean="0"/>
              <a:t>Безопасно (</a:t>
            </a:r>
            <a:r>
              <a:rPr lang="en-US" altLang="ja-JP" sz="600" dirty="0" smtClean="0"/>
              <a:t>6 – 10</a:t>
            </a:r>
            <a:r>
              <a:rPr lang="ru-RU" altLang="ja-JP" sz="600" dirty="0" smtClean="0"/>
              <a:t>мм</a:t>
            </a:r>
            <a:r>
              <a:rPr lang="ru-RU" altLang="ja-JP" sz="600" dirty="0" smtClean="0"/>
              <a:t>)</a:t>
            </a:r>
            <a:endParaRPr lang="en-US" altLang="ja-JP" sz="6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87166" y="6558483"/>
            <a:ext cx="93610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600" dirty="0" smtClean="0"/>
              <a:t>Время менять (</a:t>
            </a:r>
            <a:r>
              <a:rPr lang="en-US" altLang="ja-JP" sz="600" dirty="0" smtClean="0"/>
              <a:t>4-5</a:t>
            </a:r>
            <a:r>
              <a:rPr lang="ru-RU" altLang="ja-JP" sz="600" dirty="0" smtClean="0"/>
              <a:t>мм)</a:t>
            </a:r>
            <a:endParaRPr lang="en-US" altLang="ja-JP" sz="600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975198" y="6866957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600" dirty="0" smtClean="0"/>
              <a:t>Опасно, срочная </a:t>
            </a:r>
          </a:p>
          <a:p>
            <a:r>
              <a:rPr lang="ru-RU" altLang="ja-JP" sz="600" dirty="0" smtClean="0"/>
              <a:t>замена (менее 4 мм)</a:t>
            </a:r>
            <a:endParaRPr lang="en-US" altLang="ja-JP" sz="6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88832" y="1469067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1000" b="1" dirty="0" smtClean="0">
                <a:solidFill>
                  <a:srgbClr val="0070C0"/>
                </a:solidFill>
              </a:rPr>
              <a:t>Стабильное и контролируемое </a:t>
            </a:r>
            <a:r>
              <a:rPr lang="ru-RU" altLang="ja-JP" sz="1000" b="1" dirty="0" smtClean="0">
                <a:solidFill>
                  <a:srgbClr val="0070C0"/>
                </a:solidFill>
              </a:rPr>
              <a:t>торможение</a:t>
            </a:r>
            <a:endParaRPr lang="en-US" altLang="ja-JP" sz="1000" b="1" dirty="0" smtClean="0">
              <a:solidFill>
                <a:srgbClr val="0070C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688832" y="1792233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800" dirty="0" smtClean="0"/>
              <a:t>При использовании колодок </a:t>
            </a:r>
            <a:r>
              <a:rPr lang="en-US" altLang="ja-JP" sz="800" dirty="0" smtClean="0"/>
              <a:t>Akebono</a:t>
            </a:r>
            <a:r>
              <a:rPr lang="ru-RU" altLang="ja-JP" sz="800" dirty="0" smtClean="0"/>
              <a:t> вы одинаково хорошо контролируете торможение на любых скоростях, в городских условиях и на загородной трассе. Фрикционный материал не подвержен перегреву при агрессивном и долгом торможении. </a:t>
            </a:r>
            <a:endParaRPr lang="en-US" altLang="ja-JP" sz="800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688832" y="249198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1000" b="1" dirty="0">
                <a:solidFill>
                  <a:srgbClr val="0070C0"/>
                </a:solidFill>
              </a:rPr>
              <a:t>П</a:t>
            </a:r>
            <a:r>
              <a:rPr lang="ru-RU" altLang="ja-JP" sz="1000" b="1" dirty="0" smtClean="0">
                <a:solidFill>
                  <a:srgbClr val="0070C0"/>
                </a:solidFill>
              </a:rPr>
              <a:t>лавный </a:t>
            </a:r>
            <a:r>
              <a:rPr lang="ru-RU" altLang="ja-JP" sz="1000" b="1" dirty="0" smtClean="0">
                <a:solidFill>
                  <a:srgbClr val="0070C0"/>
                </a:solidFill>
              </a:rPr>
              <a:t>ход педали </a:t>
            </a:r>
            <a:r>
              <a:rPr lang="ru-RU" altLang="ja-JP" sz="1000" b="1" dirty="0" smtClean="0">
                <a:solidFill>
                  <a:srgbClr val="0070C0"/>
                </a:solidFill>
              </a:rPr>
              <a:t>тормоза, </a:t>
            </a:r>
          </a:p>
          <a:p>
            <a:r>
              <a:rPr lang="ru-RU" altLang="ja-JP" sz="1000" b="1" dirty="0" smtClean="0">
                <a:solidFill>
                  <a:srgbClr val="0070C0"/>
                </a:solidFill>
              </a:rPr>
              <a:t>отсутствие скрипа</a:t>
            </a:r>
            <a:endParaRPr lang="en-US" altLang="ja-JP" sz="1000" b="1" dirty="0" smtClean="0">
              <a:solidFill>
                <a:srgbClr val="0070C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688832" y="292839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800" dirty="0" smtClean="0"/>
              <a:t>Формула фрикциона, оптимальный дизайн рабочей поверхности колодок </a:t>
            </a:r>
            <a:r>
              <a:rPr lang="en-US" altLang="ja-JP" sz="800" dirty="0" smtClean="0"/>
              <a:t>Akebono</a:t>
            </a:r>
            <a:r>
              <a:rPr lang="ru-RU" altLang="ja-JP" sz="800" dirty="0" smtClean="0"/>
              <a:t> позволяют заметно снизить негативный эффект от </a:t>
            </a:r>
            <a:r>
              <a:rPr lang="en-US" altLang="ja-JP" sz="800" dirty="0" smtClean="0"/>
              <a:t>NVH (</a:t>
            </a:r>
            <a:r>
              <a:rPr lang="ru-RU" altLang="ja-JP" sz="800" dirty="0" smtClean="0"/>
              <a:t>шум, вибрация, жесткость</a:t>
            </a:r>
            <a:r>
              <a:rPr lang="en-US" altLang="ja-JP" sz="800" dirty="0" smtClean="0"/>
              <a:t>)</a:t>
            </a:r>
            <a:r>
              <a:rPr lang="ru-RU" altLang="ja-JP" sz="800" dirty="0" smtClean="0"/>
              <a:t> и обеспечить эффективное и комфортное торможение при любых условиях. </a:t>
            </a:r>
            <a:endParaRPr lang="en-US" altLang="ja-JP" sz="800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88832" y="3748643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1000" b="1" dirty="0" smtClean="0">
                <a:solidFill>
                  <a:srgbClr val="0070C0"/>
                </a:solidFill>
              </a:rPr>
              <a:t>Минимальный износ </a:t>
            </a:r>
            <a:r>
              <a:rPr lang="ru-RU" altLang="ja-JP" sz="1000" b="1" dirty="0" smtClean="0">
                <a:solidFill>
                  <a:srgbClr val="0070C0"/>
                </a:solidFill>
              </a:rPr>
              <a:t>колодки</a:t>
            </a:r>
            <a:r>
              <a:rPr lang="en-US" altLang="ja-JP" sz="1000" b="1" dirty="0" smtClean="0">
                <a:solidFill>
                  <a:srgbClr val="0070C0"/>
                </a:solidFill>
              </a:rPr>
              <a:t> / </a:t>
            </a:r>
            <a:r>
              <a:rPr lang="ru-RU" altLang="ja-JP" sz="1000" b="1" dirty="0" smtClean="0">
                <a:solidFill>
                  <a:srgbClr val="0070C0"/>
                </a:solidFill>
              </a:rPr>
              <a:t>диска</a:t>
            </a:r>
            <a:endParaRPr lang="en-US" altLang="ja-JP" sz="1000" b="1" dirty="0" smtClean="0">
              <a:solidFill>
                <a:srgbClr val="0070C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688832" y="4071809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800" dirty="0" smtClean="0"/>
              <a:t>Состав колодки </a:t>
            </a:r>
            <a:r>
              <a:rPr lang="ru-RU" altLang="ja-JP" sz="800" dirty="0"/>
              <a:t>обеспечивает </a:t>
            </a:r>
            <a:r>
              <a:rPr lang="ru-RU" altLang="ja-JP" sz="800" dirty="0" smtClean="0"/>
              <a:t>её длительную эксплуатацию и меньший износ тормозного диска. </a:t>
            </a:r>
          </a:p>
          <a:p>
            <a:r>
              <a:rPr lang="ru-RU" altLang="ja-JP" sz="800" dirty="0" smtClean="0"/>
              <a:t>Менее частые замены колодок и дисков это прямое снижение стоимости обслуживания </a:t>
            </a:r>
            <a:r>
              <a:rPr lang="ru-RU" altLang="ja-JP" sz="800" dirty="0" smtClean="0"/>
              <a:t>автомобиля.</a:t>
            </a:r>
            <a:endParaRPr lang="en-US" altLang="ja-JP" sz="800" dirty="0" smtClean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688832" y="4728591"/>
            <a:ext cx="25922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1000" b="1" dirty="0" smtClean="0">
                <a:solidFill>
                  <a:srgbClr val="0070C0"/>
                </a:solidFill>
              </a:rPr>
              <a:t>Эконормы и </a:t>
            </a:r>
            <a:r>
              <a:rPr lang="ru-RU" altLang="ja-JP" sz="1000" b="1" dirty="0" smtClean="0">
                <a:solidFill>
                  <a:srgbClr val="0070C0"/>
                </a:solidFill>
              </a:rPr>
              <a:t>отсутствие </a:t>
            </a:r>
            <a:r>
              <a:rPr lang="ru-RU" altLang="ja-JP" sz="1000" b="1" dirty="0" smtClean="0">
                <a:solidFill>
                  <a:srgbClr val="0070C0"/>
                </a:solidFill>
              </a:rPr>
              <a:t>пыли</a:t>
            </a:r>
            <a:endParaRPr lang="en-US" altLang="ja-JP" sz="1000" b="1" dirty="0" smtClean="0">
              <a:solidFill>
                <a:srgbClr val="0070C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688832" y="502097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800" dirty="0" smtClean="0"/>
              <a:t>Благодаря  </a:t>
            </a:r>
            <a:r>
              <a:rPr lang="ru-RU" altLang="ja-JP" sz="800" dirty="0"/>
              <a:t>использованию новейших видов сырья </a:t>
            </a:r>
            <a:r>
              <a:rPr lang="ru-RU" altLang="ja-JP" sz="800" dirty="0" smtClean="0"/>
              <a:t>керамические тормозные колодки </a:t>
            </a:r>
            <a:r>
              <a:rPr lang="en-US" altLang="ja-JP" sz="800" dirty="0" smtClean="0"/>
              <a:t>Akebono</a:t>
            </a:r>
            <a:r>
              <a:rPr lang="ru-RU" altLang="ja-JP" sz="800" dirty="0" smtClean="0"/>
              <a:t> меньше пылят и соответственно меньше загрязнают диски автомобиля.  Состав колодок полностью соответствует мировым экологическим нормам, в колодках для легковых автомобилей производитель практически полностью отказался от использования медной стружки – это новый мировой индустриальный стандарт </a:t>
            </a:r>
            <a:endParaRPr lang="en-US" altLang="ja-JP" sz="800" dirty="0" smtClean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688832" y="6115028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 smtClean="0">
                <a:solidFill>
                  <a:srgbClr val="0070C0"/>
                </a:solidFill>
              </a:rPr>
              <a:t>AKEBONO </a:t>
            </a:r>
            <a:r>
              <a:rPr lang="ru-RU" altLang="ja-JP" sz="1000" b="1" dirty="0" smtClean="0">
                <a:solidFill>
                  <a:srgbClr val="0070C0"/>
                </a:solidFill>
              </a:rPr>
              <a:t>(</a:t>
            </a:r>
            <a:r>
              <a:rPr lang="en-US" altLang="ja-JP" sz="1000" b="1" dirty="0" smtClean="0">
                <a:solidFill>
                  <a:srgbClr val="0070C0"/>
                </a:solidFill>
              </a:rPr>
              <a:t>MADE IN JAPAN</a:t>
            </a:r>
            <a:r>
              <a:rPr lang="ru-RU" altLang="ja-JP" sz="1000" b="1" dirty="0" smtClean="0">
                <a:solidFill>
                  <a:srgbClr val="0070C0"/>
                </a:solidFill>
              </a:rPr>
              <a:t>)</a:t>
            </a:r>
            <a:r>
              <a:rPr lang="en-US" altLang="ja-JP" sz="1000" b="1" dirty="0" smtClean="0">
                <a:solidFill>
                  <a:srgbClr val="0070C0"/>
                </a:solidFill>
              </a:rPr>
              <a:t> </a:t>
            </a:r>
            <a:r>
              <a:rPr lang="ru-RU" altLang="ja-JP" sz="1000" b="1" dirty="0" smtClean="0">
                <a:solidFill>
                  <a:srgbClr val="0070C0"/>
                </a:solidFill>
              </a:rPr>
              <a:t>сделано в Японии</a:t>
            </a:r>
            <a:endParaRPr lang="en-US" altLang="ja-JP" sz="1000" b="1" dirty="0" smtClean="0">
              <a:solidFill>
                <a:srgbClr val="0070C0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688832" y="6398441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800" dirty="0" smtClean="0"/>
              <a:t>Для того чтобы обеспечить лучшие показатели и высочайший уровень качества все процессы от инженерных (</a:t>
            </a:r>
            <a:r>
              <a:rPr lang="en-US" altLang="ja-JP" sz="800" dirty="0" smtClean="0"/>
              <a:t>R&amp;D</a:t>
            </a:r>
            <a:r>
              <a:rPr lang="ru-RU" altLang="ja-JP" sz="800" dirty="0" smtClean="0"/>
              <a:t>) разработок до самого производства выполняются в Японии. Конвейерные линии на заводах Акебоно для поставки автопроизводителям и на афтермаркет одни, уровень качества одинаков, у всех заводов есть сертификаты</a:t>
            </a:r>
            <a:r>
              <a:rPr lang="en-US" altLang="ja-JP" sz="800" dirty="0" smtClean="0"/>
              <a:t> ISO9001/TS16949.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0379242" y="2121015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ja-JP" sz="800" dirty="0" smtClean="0"/>
              <a:t>Эффективность торможения</a:t>
            </a:r>
            <a:endParaRPr lang="en-US" altLang="ja-JP" sz="800" dirty="0" smtClean="0"/>
          </a:p>
          <a:p>
            <a:pPr algn="ctr"/>
            <a:r>
              <a:rPr lang="en-US" altLang="ja-JP" sz="800" dirty="0" smtClean="0"/>
              <a:t>(</a:t>
            </a:r>
            <a:r>
              <a:rPr lang="ru-RU" altLang="ja-JP" sz="800" dirty="0" smtClean="0"/>
              <a:t>городские условия</a:t>
            </a:r>
            <a:r>
              <a:rPr lang="en-US" altLang="ja-JP" sz="800" dirty="0" smtClean="0"/>
              <a:t>)</a:t>
            </a:r>
            <a:endParaRPr lang="en-US" altLang="ja-JP" sz="800" dirty="0" smtClean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1464614" y="2612099"/>
            <a:ext cx="1332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ja-JP" sz="800" dirty="0"/>
              <a:t>Эффективность торможения</a:t>
            </a:r>
            <a:endParaRPr lang="en-US" altLang="ja-JP" sz="800" dirty="0"/>
          </a:p>
          <a:p>
            <a:pPr algn="ctr"/>
            <a:r>
              <a:rPr lang="en-US" altLang="ja-JP" sz="800" dirty="0" smtClean="0"/>
              <a:t>(</a:t>
            </a:r>
            <a:r>
              <a:rPr lang="ru-RU" altLang="ja-JP" sz="800" dirty="0" smtClean="0"/>
              <a:t>трасса</a:t>
            </a:r>
            <a:r>
              <a:rPr lang="en-US" altLang="ja-JP" sz="800" dirty="0" smtClean="0"/>
              <a:t>)</a:t>
            </a:r>
            <a:endParaRPr lang="en-US" altLang="ja-JP" sz="800" dirty="0" smtClean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1779442" y="3579366"/>
            <a:ext cx="1332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ja-JP" sz="800" dirty="0" smtClean="0"/>
              <a:t>Защита от </a:t>
            </a:r>
          </a:p>
          <a:p>
            <a:pPr algn="ctr"/>
            <a:r>
              <a:rPr lang="ru-RU" altLang="ja-JP" sz="800" dirty="0" smtClean="0"/>
              <a:t>перегрева</a:t>
            </a:r>
            <a:endParaRPr lang="en-US" altLang="ja-JP" sz="800" dirty="0" smtClean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713168" y="2748812"/>
            <a:ext cx="13321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800" dirty="0" smtClean="0"/>
              <a:t>Эконормы</a:t>
            </a:r>
            <a:endParaRPr lang="en-US" altLang="ja-JP" sz="800" dirty="0" smtClean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353128" y="3532217"/>
            <a:ext cx="73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ja-JP" sz="800" dirty="0" smtClean="0"/>
              <a:t>Показатель снижения пыли</a:t>
            </a:r>
            <a:endParaRPr lang="en-US" altLang="ja-JP" sz="800" dirty="0" smtClean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9569152" y="4452865"/>
            <a:ext cx="8820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ja-JP" sz="800" dirty="0" smtClean="0"/>
              <a:t>Срок службы диска</a:t>
            </a:r>
            <a:endParaRPr lang="en-US" altLang="ja-JP" sz="800" dirty="0" smtClean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0739282" y="4750809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ja-JP" sz="800" dirty="0" smtClean="0"/>
              <a:t>Срок службы колодок</a:t>
            </a:r>
            <a:endParaRPr lang="en-US" altLang="ja-JP" sz="800" dirty="0" smtClean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1711390" y="4283588"/>
            <a:ext cx="9620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ja-JP" sz="800" dirty="0"/>
              <a:t>Показатель </a:t>
            </a:r>
            <a:r>
              <a:rPr lang="ru-RU" altLang="ja-JP" sz="800" dirty="0" smtClean="0"/>
              <a:t>снижения скрипа</a:t>
            </a:r>
            <a:endParaRPr lang="en-US" altLang="ja-JP" sz="800" dirty="0" smtClean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2089432" y="4584576"/>
            <a:ext cx="66607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b="1" dirty="0" smtClean="0"/>
              <a:t>Akebono</a:t>
            </a: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2089432" y="4692614"/>
            <a:ext cx="712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 smtClean="0"/>
              <a:t>Competitor A</a:t>
            </a: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12089432" y="4800651"/>
            <a:ext cx="71216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dirty="0" smtClean="0"/>
              <a:t>Competitor B</a:t>
            </a: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06438" y="768092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1200" b="1" dirty="0" smtClean="0">
                <a:solidFill>
                  <a:schemeClr val="bg1"/>
                </a:solidFill>
              </a:rPr>
              <a:t>Доля поставок тормозных колодок на </a:t>
            </a:r>
            <a:r>
              <a:rPr lang="ru-RU" altLang="ja-JP" sz="1200" b="1" dirty="0" smtClean="0">
                <a:solidFill>
                  <a:schemeClr val="bg1"/>
                </a:solidFill>
              </a:rPr>
              <a:t>конвейер </a:t>
            </a:r>
            <a:r>
              <a:rPr lang="ru-RU" altLang="ja-JP" sz="1200" b="1" dirty="0" smtClean="0">
                <a:solidFill>
                  <a:schemeClr val="bg1"/>
                </a:solidFill>
              </a:rPr>
              <a:t>в мире</a:t>
            </a:r>
            <a:endParaRPr lang="en-US" altLang="ja-JP" sz="1200" b="1" dirty="0" smtClean="0">
              <a:solidFill>
                <a:schemeClr val="bg1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44744" y="8087002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 smtClean="0">
                <a:solidFill>
                  <a:schemeClr val="bg1"/>
                </a:solidFill>
              </a:rPr>
              <a:t>2</a:t>
            </a:r>
            <a:r>
              <a:rPr lang="ru-RU" altLang="ja-JP" sz="4000" b="1" dirty="0" smtClean="0">
                <a:solidFill>
                  <a:schemeClr val="bg1"/>
                </a:solidFill>
              </a:rPr>
              <a:t>0</a:t>
            </a:r>
            <a:r>
              <a:rPr lang="en-US" altLang="ja-JP" sz="4000" b="1" dirty="0" smtClean="0">
                <a:solidFill>
                  <a:schemeClr val="bg1"/>
                </a:solidFill>
              </a:rPr>
              <a:t>%</a:t>
            </a:r>
            <a:endParaRPr lang="en-US" altLang="ja-JP" sz="4000" b="1" dirty="0" smtClean="0">
              <a:solidFill>
                <a:schemeClr val="bg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7601" y="8694938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dirty="0" smtClean="0">
                <a:solidFill>
                  <a:schemeClr val="bg1"/>
                </a:solidFill>
              </a:rPr>
              <a:t>20% </a:t>
            </a:r>
            <a:r>
              <a:rPr lang="ru-RU" altLang="ja-JP" sz="800" b="1" dirty="0" smtClean="0">
                <a:solidFill>
                  <a:schemeClr val="bg1"/>
                </a:solidFill>
              </a:rPr>
              <a:t>всех новых автомобилей производимых в мире с </a:t>
            </a:r>
            <a:r>
              <a:rPr lang="ru-RU" altLang="ja-JP" sz="800" b="1" dirty="0" smtClean="0">
                <a:solidFill>
                  <a:schemeClr val="bg1"/>
                </a:solidFill>
              </a:rPr>
              <a:t>конвейера </a:t>
            </a:r>
            <a:r>
              <a:rPr lang="ru-RU" altLang="ja-JP" sz="800" b="1" dirty="0" smtClean="0">
                <a:solidFill>
                  <a:schemeClr val="bg1"/>
                </a:solidFill>
              </a:rPr>
              <a:t>комплектуются тормозными колодками </a:t>
            </a:r>
            <a:r>
              <a:rPr lang="en-US" altLang="ja-JP" sz="800" b="1" dirty="0" smtClean="0">
                <a:solidFill>
                  <a:schemeClr val="bg1"/>
                </a:solidFill>
              </a:rPr>
              <a:t>Akebono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6184" y="8983877"/>
            <a:ext cx="391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800" dirty="0" smtClean="0">
                <a:solidFill>
                  <a:schemeClr val="bg1"/>
                </a:solidFill>
              </a:rPr>
              <a:t>Акебоно поставляет тормозные системы и компоненты для японских, американских и европейских автопроизводителей. У Акебоно самая большая доля конвейерных поставок тормозных колодок в Японии - более 40%, в мире - более 20%. </a:t>
            </a:r>
            <a:endParaRPr lang="en-US" altLang="ja-JP" sz="800" dirty="0" smtClean="0">
              <a:solidFill>
                <a:schemeClr val="bg1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180459" y="7625337"/>
            <a:ext cx="1993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1200" b="1" dirty="0" smtClean="0">
                <a:solidFill>
                  <a:schemeClr val="bg1"/>
                </a:solidFill>
              </a:rPr>
              <a:t>Поставки на конвейер (</a:t>
            </a:r>
            <a:r>
              <a:rPr lang="en-US" altLang="ja-JP" sz="1200" b="1" dirty="0" smtClean="0">
                <a:solidFill>
                  <a:schemeClr val="bg1"/>
                </a:solidFill>
              </a:rPr>
              <a:t>OEM customers</a:t>
            </a:r>
            <a:r>
              <a:rPr lang="ru-RU" altLang="ja-JP" sz="1200" b="1" dirty="0" smtClean="0">
                <a:solidFill>
                  <a:schemeClr val="bg1"/>
                </a:solidFill>
              </a:rPr>
              <a:t>)</a:t>
            </a:r>
            <a:endParaRPr lang="en-US" altLang="ja-JP" sz="1200" b="1" dirty="0" smtClean="0">
              <a:solidFill>
                <a:schemeClr val="bg1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231263" y="8087002"/>
            <a:ext cx="1008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800" b="1" dirty="0" smtClean="0">
                <a:solidFill>
                  <a:schemeClr val="bg1"/>
                </a:solidFill>
              </a:rPr>
              <a:t>Япония </a:t>
            </a:r>
            <a:r>
              <a:rPr lang="en-US" altLang="ja-JP" sz="800" b="1" dirty="0" smtClean="0">
                <a:solidFill>
                  <a:schemeClr val="bg1"/>
                </a:solidFill>
              </a:rPr>
              <a:t>OEM:</a:t>
            </a:r>
          </a:p>
          <a:p>
            <a:r>
              <a:rPr lang="en-US" altLang="ja-JP" sz="800" dirty="0" smtClean="0">
                <a:solidFill>
                  <a:schemeClr val="bg1"/>
                </a:solidFill>
              </a:rPr>
              <a:t>Toyota / Lexus</a:t>
            </a:r>
          </a:p>
          <a:p>
            <a:r>
              <a:rPr lang="en-US" altLang="ja-JP" sz="800" dirty="0" smtClean="0">
                <a:solidFill>
                  <a:schemeClr val="bg1"/>
                </a:solidFill>
              </a:rPr>
              <a:t>Nissan / Infiniti</a:t>
            </a:r>
          </a:p>
          <a:p>
            <a:r>
              <a:rPr lang="en-US" altLang="ja-JP" sz="800" dirty="0" smtClean="0">
                <a:solidFill>
                  <a:schemeClr val="bg1"/>
                </a:solidFill>
              </a:rPr>
              <a:t>Honda / Acura</a:t>
            </a:r>
          </a:p>
          <a:p>
            <a:r>
              <a:rPr lang="en-US" altLang="ja-JP" sz="800" dirty="0" smtClean="0">
                <a:solidFill>
                  <a:schemeClr val="bg1"/>
                </a:solidFill>
              </a:rPr>
              <a:t>Isuzu</a:t>
            </a:r>
          </a:p>
          <a:p>
            <a:r>
              <a:rPr lang="en-US" altLang="ja-JP" sz="800" dirty="0" smtClean="0">
                <a:solidFill>
                  <a:schemeClr val="bg1"/>
                </a:solidFill>
              </a:rPr>
              <a:t>Subaru</a:t>
            </a:r>
          </a:p>
          <a:p>
            <a:r>
              <a:rPr lang="en-US" altLang="ja-JP" sz="800" dirty="0" smtClean="0">
                <a:solidFill>
                  <a:schemeClr val="bg1"/>
                </a:solidFill>
              </a:rPr>
              <a:t>Mazda</a:t>
            </a:r>
          </a:p>
          <a:p>
            <a:r>
              <a:rPr lang="en-US" altLang="ja-JP" sz="800" dirty="0" smtClean="0">
                <a:solidFill>
                  <a:schemeClr val="bg1"/>
                </a:solidFill>
              </a:rPr>
              <a:t>Mitsubishi</a:t>
            </a:r>
          </a:p>
          <a:p>
            <a:r>
              <a:rPr lang="en-US" altLang="ja-JP" sz="800" dirty="0" smtClean="0">
                <a:solidFill>
                  <a:schemeClr val="bg1"/>
                </a:solidFill>
              </a:rPr>
              <a:t>Suzuki</a:t>
            </a:r>
          </a:p>
          <a:p>
            <a:r>
              <a:rPr lang="en-US" altLang="ja-JP" sz="800" dirty="0" smtClean="0">
                <a:solidFill>
                  <a:schemeClr val="bg1"/>
                </a:solidFill>
              </a:rPr>
              <a:t>Daihatsu etc.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173861" y="8087002"/>
            <a:ext cx="12790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800" b="1" dirty="0" smtClean="0">
                <a:solidFill>
                  <a:schemeClr val="bg1"/>
                </a:solidFill>
              </a:rPr>
              <a:t>Америка и Европа </a:t>
            </a:r>
            <a:r>
              <a:rPr lang="en-US" altLang="ja-JP" sz="800" b="1" dirty="0" smtClean="0">
                <a:solidFill>
                  <a:schemeClr val="bg1"/>
                </a:solidFill>
              </a:rPr>
              <a:t>OEM:</a:t>
            </a:r>
          </a:p>
          <a:p>
            <a:r>
              <a:rPr lang="en-US" altLang="ja-JP" sz="800" dirty="0" smtClean="0">
                <a:solidFill>
                  <a:schemeClr val="bg1"/>
                </a:solidFill>
              </a:rPr>
              <a:t>GM</a:t>
            </a:r>
          </a:p>
          <a:p>
            <a:r>
              <a:rPr lang="en-US" altLang="ja-JP" sz="800" dirty="0" smtClean="0">
                <a:solidFill>
                  <a:schemeClr val="bg1"/>
                </a:solidFill>
              </a:rPr>
              <a:t>Ford</a:t>
            </a:r>
          </a:p>
          <a:p>
            <a:r>
              <a:rPr lang="en-US" altLang="ja-JP" sz="800" dirty="0" smtClean="0">
                <a:solidFill>
                  <a:schemeClr val="bg1"/>
                </a:solidFill>
              </a:rPr>
              <a:t>Fiat Chrysler</a:t>
            </a:r>
          </a:p>
          <a:p>
            <a:r>
              <a:rPr lang="en-US" altLang="ja-JP" sz="800" dirty="0" smtClean="0">
                <a:solidFill>
                  <a:schemeClr val="bg1"/>
                </a:solidFill>
              </a:rPr>
              <a:t>Porsche</a:t>
            </a:r>
          </a:p>
          <a:p>
            <a:r>
              <a:rPr lang="en-US" altLang="ja-JP" sz="800" dirty="0" smtClean="0">
                <a:solidFill>
                  <a:schemeClr val="bg1"/>
                </a:solidFill>
              </a:rPr>
              <a:t>Mercedes Benz</a:t>
            </a:r>
          </a:p>
          <a:p>
            <a:r>
              <a:rPr lang="en-US" altLang="ja-JP" sz="800" dirty="0" smtClean="0">
                <a:solidFill>
                  <a:schemeClr val="bg1"/>
                </a:solidFill>
              </a:rPr>
              <a:t>etc.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368352" y="8302445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 smtClean="0">
                <a:solidFill>
                  <a:schemeClr val="bg1"/>
                </a:solidFill>
              </a:rPr>
              <a:t>Japan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293870" y="8141611"/>
            <a:ext cx="586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1000" b="1" dirty="0" smtClean="0">
                <a:solidFill>
                  <a:schemeClr val="bg1"/>
                </a:solidFill>
              </a:rPr>
              <a:t>В мире</a:t>
            </a:r>
            <a:endParaRPr lang="en-US" altLang="ja-JP" sz="1000" b="1" dirty="0" smtClean="0">
              <a:solidFill>
                <a:schemeClr val="bg1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691216" y="7596047"/>
            <a:ext cx="604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dirty="0" smtClean="0">
                <a:solidFill>
                  <a:schemeClr val="bg1"/>
                </a:solidFill>
              </a:rPr>
              <a:t>Motorsport </a:t>
            </a:r>
            <a:r>
              <a:rPr lang="ru-RU" altLang="ja-JP" sz="1200" b="1" dirty="0" smtClean="0">
                <a:solidFill>
                  <a:schemeClr val="bg1"/>
                </a:solidFill>
              </a:rPr>
              <a:t>– участие </a:t>
            </a:r>
            <a:r>
              <a:rPr lang="en-US" altLang="ja-JP" sz="1200" b="1" dirty="0" smtClean="0">
                <a:solidFill>
                  <a:schemeClr val="bg1"/>
                </a:solidFill>
              </a:rPr>
              <a:t>Akebono </a:t>
            </a:r>
            <a:r>
              <a:rPr lang="ru-RU" altLang="ja-JP" sz="1200" b="1" dirty="0" smtClean="0">
                <a:solidFill>
                  <a:schemeClr val="bg1"/>
                </a:solidFill>
              </a:rPr>
              <a:t>в авто</a:t>
            </a:r>
            <a:r>
              <a:rPr lang="en-US" altLang="ja-JP" sz="1200" b="1" dirty="0" smtClean="0">
                <a:solidFill>
                  <a:schemeClr val="bg1"/>
                </a:solidFill>
              </a:rPr>
              <a:t>/</a:t>
            </a:r>
            <a:r>
              <a:rPr lang="ru-RU" altLang="ja-JP" sz="1200" b="1" dirty="0" smtClean="0">
                <a:solidFill>
                  <a:schemeClr val="bg1"/>
                </a:solidFill>
              </a:rPr>
              <a:t>мото спорте</a:t>
            </a:r>
            <a:r>
              <a:rPr lang="en-US" altLang="ja-JP" sz="1200" b="1" dirty="0" smtClean="0">
                <a:solidFill>
                  <a:schemeClr val="bg1"/>
                </a:solidFill>
              </a:rPr>
              <a:t>: </a:t>
            </a:r>
            <a:r>
              <a:rPr lang="ru-RU" altLang="ja-JP" sz="1200" b="1" dirty="0" smtClean="0">
                <a:solidFill>
                  <a:schemeClr val="bg1"/>
                </a:solidFill>
              </a:rPr>
              <a:t>разработка тормозных технологий для самых экстримальных скоростей и условий.</a:t>
            </a:r>
            <a:endParaRPr lang="en-US" altLang="ja-JP" sz="1200" b="1" dirty="0" smtClean="0">
              <a:solidFill>
                <a:schemeClr val="bg1"/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760840" y="8009355"/>
            <a:ext cx="2808312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 smtClean="0">
                <a:solidFill>
                  <a:schemeClr val="bg1"/>
                </a:solidFill>
              </a:rPr>
              <a:t>Formula1(F1</a:t>
            </a:r>
            <a:r>
              <a:rPr lang="en-US" altLang="ja-JP" sz="900" b="1" dirty="0" smtClean="0">
                <a:solidFill>
                  <a:schemeClr val="bg1"/>
                </a:solidFill>
              </a:rPr>
              <a:t>):</a:t>
            </a:r>
            <a:r>
              <a:rPr lang="ru-RU" altLang="ja-JP" sz="900" b="1" dirty="0" smtClean="0">
                <a:solidFill>
                  <a:schemeClr val="bg1"/>
                </a:solidFill>
              </a:rPr>
              <a:t> </a:t>
            </a:r>
            <a:r>
              <a:rPr lang="en-US" altLang="ja-JP" sz="900" b="1" dirty="0" smtClean="0">
                <a:solidFill>
                  <a:schemeClr val="bg1"/>
                </a:solidFill>
              </a:rPr>
              <a:t>McLaren </a:t>
            </a:r>
            <a:r>
              <a:rPr lang="en-US" altLang="ja-JP" sz="900" b="1" dirty="0" smtClean="0">
                <a:solidFill>
                  <a:schemeClr val="bg1"/>
                </a:solidFill>
              </a:rPr>
              <a:t>Team</a:t>
            </a:r>
            <a:r>
              <a:rPr lang="ru-RU" altLang="ja-JP" sz="900" b="1" dirty="0" smtClean="0">
                <a:solidFill>
                  <a:schemeClr val="bg1"/>
                </a:solidFill>
              </a:rPr>
              <a:t> (команда </a:t>
            </a:r>
            <a:r>
              <a:rPr lang="en-US" altLang="ja-JP" sz="900" b="1" dirty="0" smtClean="0">
                <a:solidFill>
                  <a:schemeClr val="bg1"/>
                </a:solidFill>
              </a:rPr>
              <a:t>McLaren</a:t>
            </a:r>
            <a:r>
              <a:rPr lang="ru-RU" altLang="ja-JP" sz="900" b="1" dirty="0" smtClean="0">
                <a:solidFill>
                  <a:schemeClr val="bg1"/>
                </a:solidFill>
              </a:rPr>
              <a:t>)</a:t>
            </a:r>
            <a:endParaRPr lang="en-US" altLang="ja-JP" sz="900" b="1" dirty="0" smtClean="0">
              <a:solidFill>
                <a:schemeClr val="bg1"/>
              </a:solidFill>
            </a:endParaRPr>
          </a:p>
          <a:p>
            <a:r>
              <a:rPr lang="en-US" altLang="ja-JP" sz="800" dirty="0" smtClean="0">
                <a:solidFill>
                  <a:schemeClr val="bg1"/>
                </a:solidFill>
              </a:rPr>
              <a:t>C 2007 </a:t>
            </a:r>
            <a:r>
              <a:rPr lang="ru-RU" altLang="ja-JP" sz="800" dirty="0" smtClean="0">
                <a:solidFill>
                  <a:schemeClr val="bg1"/>
                </a:solidFill>
              </a:rPr>
              <a:t>года </a:t>
            </a:r>
            <a:r>
              <a:rPr lang="en-US" altLang="ja-JP" sz="800" dirty="0" smtClean="0">
                <a:solidFill>
                  <a:schemeClr val="bg1"/>
                </a:solidFill>
              </a:rPr>
              <a:t>Akebono </a:t>
            </a:r>
            <a:r>
              <a:rPr lang="ru-RU" altLang="ja-JP" sz="800" dirty="0" smtClean="0">
                <a:solidFill>
                  <a:schemeClr val="bg1"/>
                </a:solidFill>
              </a:rPr>
              <a:t>стали поставщиком тормозных систем для </a:t>
            </a:r>
            <a:r>
              <a:rPr lang="ru-RU" altLang="ja-JP" sz="800" dirty="0" smtClean="0">
                <a:solidFill>
                  <a:schemeClr val="bg1"/>
                </a:solidFill>
              </a:rPr>
              <a:t>болидов </a:t>
            </a:r>
            <a:r>
              <a:rPr lang="en-US" altLang="ja-JP" sz="800" dirty="0" smtClean="0">
                <a:solidFill>
                  <a:schemeClr val="bg1"/>
                </a:solidFill>
              </a:rPr>
              <a:t>F1 </a:t>
            </a:r>
            <a:r>
              <a:rPr lang="ru-RU" altLang="ja-JP" sz="800" dirty="0" smtClean="0">
                <a:solidFill>
                  <a:schemeClr val="bg1"/>
                </a:solidFill>
              </a:rPr>
              <a:t>команды </a:t>
            </a:r>
            <a:r>
              <a:rPr lang="en-US" altLang="ja-JP" sz="800" dirty="0" smtClean="0">
                <a:solidFill>
                  <a:schemeClr val="bg1"/>
                </a:solidFill>
              </a:rPr>
              <a:t>McLaren. </a:t>
            </a:r>
            <a:r>
              <a:rPr lang="ru-RU" altLang="ja-JP" sz="800" dirty="0" smtClean="0">
                <a:solidFill>
                  <a:schemeClr val="bg1"/>
                </a:solidFill>
              </a:rPr>
              <a:t>Скорости на трассе достигают 300 км</a:t>
            </a:r>
            <a:r>
              <a:rPr lang="en-US" altLang="ja-JP" sz="800" dirty="0" smtClean="0">
                <a:solidFill>
                  <a:schemeClr val="bg1"/>
                </a:solidFill>
              </a:rPr>
              <a:t>/</a:t>
            </a:r>
            <a:r>
              <a:rPr lang="ru-RU" altLang="ja-JP" sz="800" dirty="0" smtClean="0">
                <a:solidFill>
                  <a:schemeClr val="bg1"/>
                </a:solidFill>
              </a:rPr>
              <a:t>ч</a:t>
            </a:r>
            <a:r>
              <a:rPr lang="en-US" altLang="ja-JP" sz="800" dirty="0" smtClean="0">
                <a:solidFill>
                  <a:schemeClr val="bg1"/>
                </a:solidFill>
              </a:rPr>
              <a:t>, </a:t>
            </a:r>
            <a:r>
              <a:rPr lang="ru-RU" altLang="ja-JP" sz="800" dirty="0" smtClean="0">
                <a:solidFill>
                  <a:schemeClr val="bg1"/>
                </a:solidFill>
              </a:rPr>
              <a:t>время торможения до 80-ти км</a:t>
            </a:r>
            <a:r>
              <a:rPr lang="en-US" altLang="ja-JP" sz="800" dirty="0" smtClean="0">
                <a:solidFill>
                  <a:schemeClr val="bg1"/>
                </a:solidFill>
              </a:rPr>
              <a:t>/</a:t>
            </a:r>
            <a:r>
              <a:rPr lang="ru-RU" altLang="ja-JP" sz="800" dirty="0" smtClean="0">
                <a:solidFill>
                  <a:schemeClr val="bg1"/>
                </a:solidFill>
              </a:rPr>
              <a:t>ч</a:t>
            </a:r>
            <a:r>
              <a:rPr lang="en-US" altLang="ja-JP" sz="800" dirty="0" smtClean="0">
                <a:solidFill>
                  <a:schemeClr val="bg1"/>
                </a:solidFill>
              </a:rPr>
              <a:t> </a:t>
            </a:r>
            <a:r>
              <a:rPr lang="ru-RU" altLang="ja-JP" sz="800" dirty="0" smtClean="0">
                <a:solidFill>
                  <a:schemeClr val="bg1"/>
                </a:solidFill>
              </a:rPr>
              <a:t>не более 3-х секунд. При таких перегрузках температура тормозного диска достигает </a:t>
            </a:r>
            <a:r>
              <a:rPr lang="en-US" altLang="ja-JP" sz="800" dirty="0" smtClean="0">
                <a:solidFill>
                  <a:schemeClr val="bg1"/>
                </a:solidFill>
              </a:rPr>
              <a:t>800℃</a:t>
            </a:r>
            <a:r>
              <a:rPr lang="ru-RU" altLang="ja-JP" sz="800" dirty="0" smtClean="0">
                <a:solidFill>
                  <a:schemeClr val="bg1"/>
                </a:solidFill>
              </a:rPr>
              <a:t> за секунды.  Для эффективного и надежного торможения в таких условиях инженеры компании </a:t>
            </a:r>
            <a:r>
              <a:rPr lang="en-US" altLang="ja-JP" sz="800" dirty="0" smtClean="0">
                <a:solidFill>
                  <a:schemeClr val="bg1"/>
                </a:solidFill>
              </a:rPr>
              <a:t>Akebono </a:t>
            </a:r>
            <a:r>
              <a:rPr lang="ru-RU" altLang="ja-JP" sz="800" dirty="0" smtClean="0">
                <a:solidFill>
                  <a:schemeClr val="bg1"/>
                </a:solidFill>
              </a:rPr>
              <a:t>бесперестанно стремятся улучшить все качественные параметры тормозной системы, находят новые решения в поиске передовых фрикционных материалов, разрабатывают новые узлы, улучшают технологическую обработку поверхностей. </a:t>
            </a:r>
            <a:endParaRPr lang="en-US" altLang="ja-JP" sz="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17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856</Words>
  <Application>Microsoft Office PowerPoint</Application>
  <PresentationFormat>A3 297x420 mm</PresentationFormat>
  <Paragraphs>88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関戸智奈</dc:creator>
  <cp:lastModifiedBy>海外部　Ｉｖａｎ</cp:lastModifiedBy>
  <cp:revision>47</cp:revision>
  <cp:lastPrinted>2017-02-15T04:00:58Z</cp:lastPrinted>
  <dcterms:created xsi:type="dcterms:W3CDTF">2017-01-17T08:34:51Z</dcterms:created>
  <dcterms:modified xsi:type="dcterms:W3CDTF">2017-02-15T04:13:01Z</dcterms:modified>
</cp:coreProperties>
</file>